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120" r:id="rId2"/>
    <p:sldId id="2114" r:id="rId3"/>
    <p:sldId id="2128" r:id="rId4"/>
    <p:sldId id="2113" r:id="rId5"/>
    <p:sldId id="2081" r:id="rId6"/>
    <p:sldId id="2131" r:id="rId7"/>
    <p:sldId id="2129" r:id="rId8"/>
    <p:sldId id="2117" r:id="rId9"/>
    <p:sldId id="2132" r:id="rId10"/>
    <p:sldId id="2133" r:id="rId11"/>
    <p:sldId id="2134" r:id="rId12"/>
    <p:sldId id="2127" r:id="rId13"/>
    <p:sldId id="2130" r:id="rId14"/>
    <p:sldId id="2135" r:id="rId15"/>
    <p:sldId id="2136" r:id="rId16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92" y="-104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4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lines from this plan acquired on 5/26: 1/25507, 2/25508, 6/03106, and 10/20007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Adding 3 lines in the Yukon Flats from Flight Plan 1117 v02: 21507, 04706, and 21608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Pilot’s plan for 5/29/17 – removes 4 lines acquired on 5/27, and adds the 3 Yukon Flats lines </a:t>
            </a: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from Plan 1117 v02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err="1" smtClean="0"/>
              <a:t>AirMOSS</a:t>
            </a:r>
            <a:r>
              <a:rPr lang="en-US" sz="1000" dirty="0" smtClean="0"/>
              <a:t> Early Season/May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29 May 2017 (DOY  149) </a:t>
            </a:r>
          </a:p>
          <a:p>
            <a:pPr eaLnBrk="1" hangingPunct="1"/>
            <a:r>
              <a:rPr lang="en-US" sz="2400" b="1" dirty="0" err="1" smtClean="0"/>
              <a:t>AirMOSS</a:t>
            </a:r>
            <a:r>
              <a:rPr lang="en-US" sz="2400" b="1" dirty="0" smtClean="0"/>
              <a:t>: Seward Peninsula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May 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532057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Seward Peninsula coastal sights</a:t>
            </a:r>
          </a:p>
          <a:p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29 May 2017/DOY 149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1070992"/>
            <a:ext cx="27432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560" y="1070992"/>
            <a:ext cx="27432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1070992"/>
            <a:ext cx="2743200" cy="205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560" y="3200400"/>
            <a:ext cx="2743200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3200400"/>
            <a:ext cx="2743200" cy="2057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32004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532057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Selawik</a:t>
            </a:r>
            <a:r>
              <a:rPr lang="en-US" dirty="0" smtClean="0"/>
              <a:t>, Noatak, and Brooks Range</a:t>
            </a:r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29 May 2017/DOY 149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1070992"/>
            <a:ext cx="27432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560" y="1070992"/>
            <a:ext cx="27432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1070992"/>
            <a:ext cx="2743200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3200400"/>
            <a:ext cx="2743200" cy="2057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3200400"/>
            <a:ext cx="27432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560" y="32004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3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29 May 2017/DOY 149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944" y="1112168"/>
            <a:ext cx="32403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/>
              <a:t>AirMOSS</a:t>
            </a:r>
            <a:r>
              <a:rPr lang="en-US" sz="1800" dirty="0"/>
              <a:t> Quick-look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/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Line </a:t>
            </a:r>
            <a:r>
              <a:rPr lang="en-US" sz="1600" dirty="0">
                <a:ea typeface="Calibri" charset="0"/>
              </a:rPr>
              <a:t>1</a:t>
            </a:r>
            <a:r>
              <a:rPr lang="en-US" sz="1600" dirty="0" smtClean="0">
                <a:ea typeface="Calibri" charset="0"/>
              </a:rPr>
              <a:t>, </a:t>
            </a:r>
            <a:r>
              <a:rPr lang="en-US" sz="1600" dirty="0">
                <a:ea typeface="Calibri" charset="0"/>
              </a:rPr>
              <a:t>ID </a:t>
            </a:r>
            <a:r>
              <a:rPr lang="en-US" sz="1600" dirty="0"/>
              <a:t>32510</a:t>
            </a:r>
            <a:r>
              <a:rPr lang="en-US" sz="1600" dirty="0">
                <a:ea typeface="Calibri" charset="0"/>
              </a:rPr>
              <a:t>: Council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</a:t>
            </a:r>
            <a:r>
              <a:rPr lang="en-US" sz="1600" dirty="0" smtClean="0">
                <a:ea typeface="Calibri" charset="0"/>
              </a:rPr>
              <a:t>Line </a:t>
            </a:r>
            <a:r>
              <a:rPr lang="en-US" sz="1600" dirty="0">
                <a:ea typeface="Calibri" charset="0"/>
              </a:rPr>
              <a:t>2</a:t>
            </a:r>
            <a:r>
              <a:rPr lang="en-US" sz="1600" dirty="0" smtClean="0">
                <a:ea typeface="Calibri" charset="0"/>
              </a:rPr>
              <a:t>, </a:t>
            </a:r>
            <a:r>
              <a:rPr lang="en-US" sz="1600" dirty="0">
                <a:ea typeface="Calibri" charset="0"/>
              </a:rPr>
              <a:t>ID </a:t>
            </a:r>
            <a:r>
              <a:rPr lang="en-US" sz="1600" dirty="0" smtClean="0"/>
              <a:t>04900</a:t>
            </a:r>
            <a:r>
              <a:rPr lang="en-US" sz="1600" dirty="0" smtClean="0">
                <a:ea typeface="Calibri" charset="0"/>
              </a:rPr>
              <a:t>: </a:t>
            </a:r>
            <a:r>
              <a:rPr lang="en-US" sz="1600" dirty="0">
                <a:ea typeface="Calibri" charset="0"/>
              </a:rPr>
              <a:t>Teller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C. </a:t>
            </a:r>
            <a:r>
              <a:rPr lang="en-US" sz="1600" dirty="0" smtClean="0">
                <a:ea typeface="Calibri" charset="0"/>
              </a:rPr>
              <a:t>Line </a:t>
            </a:r>
            <a:r>
              <a:rPr lang="en-US" sz="1600" dirty="0">
                <a:ea typeface="Calibri" charset="0"/>
              </a:rPr>
              <a:t>3</a:t>
            </a:r>
            <a:r>
              <a:rPr lang="en-US" sz="1600" dirty="0" smtClean="0">
                <a:ea typeface="Calibri" charset="0"/>
              </a:rPr>
              <a:t>, </a:t>
            </a:r>
            <a:r>
              <a:rPr lang="en-US" sz="1600" dirty="0">
                <a:ea typeface="Calibri" charset="0"/>
              </a:rPr>
              <a:t>ID </a:t>
            </a:r>
            <a:r>
              <a:rPr lang="en-US" sz="1600" dirty="0"/>
              <a:t>08509</a:t>
            </a:r>
            <a:r>
              <a:rPr lang="en-US" sz="1600" dirty="0">
                <a:ea typeface="Calibri" charset="0"/>
              </a:rPr>
              <a:t>: </a:t>
            </a:r>
            <a:r>
              <a:rPr lang="en-US" sz="1600" dirty="0" err="1" smtClean="0">
                <a:ea typeface="Calibri" charset="0"/>
              </a:rPr>
              <a:t>Kougarok</a:t>
            </a:r>
            <a:endParaRPr lang="en-US" sz="1600" dirty="0" smtClean="0">
              <a:ea typeface="Calibri" charset="0"/>
            </a:endParaRPr>
          </a:p>
          <a:p>
            <a:pPr algn="l">
              <a:spcAft>
                <a:spcPts val="0"/>
              </a:spcAft>
            </a:pPr>
            <a:endParaRPr lang="en-US" sz="1600" dirty="0" smtClean="0"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These lines cover the 3 watersheds that are the focus of NGEE-Arctic activities in the Seward Peninsula. They will be a key contribution to the ABoVE – NGEE collaboration.</a:t>
            </a:r>
            <a:endParaRPr lang="en-US" sz="1600" dirty="0">
              <a:ea typeface="Calibri" charset="0"/>
            </a:endParaRPr>
          </a:p>
          <a:p>
            <a:pPr algn="l">
              <a:spcAft>
                <a:spcPts val="0"/>
              </a:spcAft>
            </a:pPr>
            <a:endParaRPr lang="en-US" sz="1600" dirty="0" smtClean="0"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Cathy Wilson, Stan </a:t>
            </a:r>
            <a:r>
              <a:rPr lang="en-US" sz="1600" dirty="0" err="1" smtClean="0">
                <a:ea typeface="Calibri" charset="0"/>
              </a:rPr>
              <a:t>Wullschleger</a:t>
            </a:r>
            <a:r>
              <a:rPr lang="en-US" sz="1600" dirty="0" smtClean="0">
                <a:ea typeface="Calibri" charset="0"/>
              </a:rPr>
              <a:t> and other NGEE team members collected ground truth data during the </a:t>
            </a:r>
            <a:r>
              <a:rPr lang="en-US" sz="1600" dirty="0" err="1" smtClean="0">
                <a:ea typeface="Calibri" charset="0"/>
              </a:rPr>
              <a:t>overflights</a:t>
            </a:r>
            <a:endParaRPr lang="en-US" sz="1600" dirty="0"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99" y="5504656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64" y="968151"/>
            <a:ext cx="1143000" cy="9252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00" y="968152"/>
            <a:ext cx="1143000" cy="10357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36" y="968151"/>
            <a:ext cx="1143000" cy="108877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76464" y="96815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2872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7008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29 May 2017/DOY 149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944" y="1112168"/>
            <a:ext cx="32403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/>
              <a:t>AirMOSS</a:t>
            </a:r>
            <a:r>
              <a:rPr lang="en-US" sz="1800" dirty="0"/>
              <a:t> Quick-look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/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ea typeface="Calibri" charset="0"/>
              </a:rPr>
              <a:t>Line </a:t>
            </a:r>
            <a:r>
              <a:rPr lang="en-US" sz="1600" dirty="0" smtClean="0">
                <a:ea typeface="Calibri" charset="0"/>
              </a:rPr>
              <a:t>4, </a:t>
            </a:r>
            <a:r>
              <a:rPr lang="en-US" sz="1600" dirty="0">
                <a:ea typeface="Calibri" charset="0"/>
              </a:rPr>
              <a:t>ID </a:t>
            </a:r>
            <a:r>
              <a:rPr lang="en-US" sz="1600" dirty="0" smtClean="0">
                <a:ea typeface="Calibri" charset="0"/>
              </a:rPr>
              <a:t>28608: </a:t>
            </a:r>
            <a:r>
              <a:rPr lang="en-US" sz="1600" dirty="0">
                <a:ea typeface="Calibri" charset="0"/>
              </a:rPr>
              <a:t>Noatak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Line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5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ID 03107: </a:t>
            </a:r>
            <a:r>
              <a:rPr lang="en-US" sz="1600" dirty="0" err="1">
                <a:solidFill>
                  <a:srgbClr val="000000"/>
                </a:solidFill>
                <a:ea typeface="Calibri" charset="0"/>
              </a:rPr>
              <a:t>Ivotuk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C. Line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6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05406: </a:t>
            </a:r>
            <a:r>
              <a:rPr lang="en-US" sz="1600" dirty="0" err="1">
                <a:solidFill>
                  <a:srgbClr val="000000"/>
                </a:solidFill>
                <a:ea typeface="Calibri" charset="0"/>
              </a:rPr>
              <a:t>Toolik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endParaRPr lang="en-US" sz="1600" dirty="0"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The Noatak River is clearly observed in Line A. This line covers a number of burn areas where field data are available</a:t>
            </a:r>
          </a:p>
          <a:p>
            <a:pPr algn="l">
              <a:spcAft>
                <a:spcPts val="0"/>
              </a:spcAft>
            </a:pPr>
            <a:endParaRPr lang="en-US" sz="1600" dirty="0"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Line B includes the flux tower @ </a:t>
            </a:r>
            <a:r>
              <a:rPr lang="en-US" sz="1600" dirty="0" err="1" smtClean="0">
                <a:ea typeface="Calibri" charset="0"/>
              </a:rPr>
              <a:t>Ivotuk</a:t>
            </a:r>
            <a:endParaRPr lang="en-US" sz="1600" dirty="0" smtClean="0">
              <a:ea typeface="Calibri" charset="0"/>
            </a:endParaRPr>
          </a:p>
          <a:p>
            <a:pPr algn="l">
              <a:spcAft>
                <a:spcPts val="0"/>
              </a:spcAft>
            </a:pPr>
            <a:endParaRPr lang="en-US" sz="1600" dirty="0"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Line C includes the </a:t>
            </a:r>
            <a:r>
              <a:rPr lang="en-US" sz="1600" dirty="0" err="1" smtClean="0">
                <a:ea typeface="Calibri" charset="0"/>
              </a:rPr>
              <a:t>Toolik</a:t>
            </a:r>
            <a:r>
              <a:rPr lang="en-US" sz="1600" dirty="0" smtClean="0">
                <a:ea typeface="Calibri" charset="0"/>
              </a:rPr>
              <a:t> Lake Arctic LTER and adjacent research sites</a:t>
            </a:r>
            <a:endParaRPr lang="en-US" sz="1600" dirty="0"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99" y="5504656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64" y="968152"/>
            <a:ext cx="1143000" cy="8156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00" y="968152"/>
            <a:ext cx="1143000" cy="7624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36" y="968152"/>
            <a:ext cx="1143000" cy="51447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76464" y="96815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2872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7008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29 May 2017/DOY 149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1112168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/>
              <a:t>AirMOSS</a:t>
            </a:r>
            <a:r>
              <a:rPr lang="en-US" sz="1800" dirty="0"/>
              <a:t> Quick-look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/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FF"/>
                </a:solidFill>
                <a:ea typeface="Calibri" charset="0"/>
              </a:rPr>
              <a:t>A. </a:t>
            </a:r>
            <a:r>
              <a:rPr lang="en-US" sz="1600" dirty="0">
                <a:solidFill>
                  <a:srgbClr val="0000FF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FF"/>
                </a:solidFill>
                <a:ea typeface="Calibri" charset="0"/>
              </a:rPr>
              <a:t>7, </a:t>
            </a:r>
            <a:r>
              <a:rPr lang="en-US" sz="1600" dirty="0">
                <a:solidFill>
                  <a:srgbClr val="0000FF"/>
                </a:solidFill>
                <a:ea typeface="Calibri" charset="0"/>
              </a:rPr>
              <a:t>ID </a:t>
            </a:r>
            <a:r>
              <a:rPr lang="en-US" sz="1600" dirty="0" smtClean="0">
                <a:solidFill>
                  <a:srgbClr val="0000FF"/>
                </a:solidFill>
                <a:ea typeface="Calibri" charset="0"/>
              </a:rPr>
              <a:t>21507: Yukon Flats 1</a:t>
            </a:r>
            <a:endParaRPr lang="en-US" sz="1600" dirty="0">
              <a:solidFill>
                <a:srgbClr val="0000FF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FF"/>
                </a:solidFill>
                <a:ea typeface="Calibri" charset="0"/>
              </a:rPr>
              <a:t>B. Line 8, </a:t>
            </a:r>
            <a:r>
              <a:rPr lang="en-US" sz="1600" dirty="0">
                <a:solidFill>
                  <a:srgbClr val="0000FF"/>
                </a:solidFill>
                <a:ea typeface="Calibri" charset="0"/>
              </a:rPr>
              <a:t>ID </a:t>
            </a:r>
            <a:r>
              <a:rPr lang="en-US" sz="1600" dirty="0" smtClean="0">
                <a:solidFill>
                  <a:srgbClr val="0000FF"/>
                </a:solidFill>
                <a:ea typeface="Calibri" charset="0"/>
              </a:rPr>
              <a:t>04706: </a:t>
            </a:r>
            <a:r>
              <a:rPr lang="en-US" sz="1600" dirty="0">
                <a:solidFill>
                  <a:srgbClr val="0000FF"/>
                </a:solidFill>
                <a:ea typeface="Calibri" charset="0"/>
              </a:rPr>
              <a:t>Yukon Flats 3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FF"/>
                </a:solidFill>
                <a:ea typeface="Calibri" charset="0"/>
              </a:rPr>
              <a:t>C. Line 9, </a:t>
            </a:r>
            <a:r>
              <a:rPr lang="en-US" sz="1600" dirty="0">
                <a:solidFill>
                  <a:srgbClr val="0000FF"/>
                </a:solidFill>
                <a:ea typeface="Calibri" charset="0"/>
              </a:rPr>
              <a:t>ID </a:t>
            </a:r>
            <a:r>
              <a:rPr lang="en-US" sz="1600" dirty="0" smtClean="0">
                <a:solidFill>
                  <a:srgbClr val="0000FF"/>
                </a:solidFill>
                <a:ea typeface="Calibri" charset="0"/>
              </a:rPr>
              <a:t>21608: </a:t>
            </a:r>
            <a:r>
              <a:rPr lang="en-US" sz="1600" dirty="0">
                <a:solidFill>
                  <a:srgbClr val="0000FF"/>
                </a:solidFill>
                <a:ea typeface="Calibri" charset="0"/>
              </a:rPr>
              <a:t>Yukon Flats </a:t>
            </a:r>
            <a:r>
              <a:rPr lang="en-US" sz="1600" dirty="0" smtClean="0">
                <a:solidFill>
                  <a:srgbClr val="0000FF"/>
                </a:solidFill>
                <a:ea typeface="Calibri" charset="0"/>
              </a:rPr>
              <a:t>2</a:t>
            </a:r>
            <a:endParaRPr lang="en-US" sz="1600" dirty="0">
              <a:solidFill>
                <a:srgbClr val="0000FF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endParaRPr lang="en-US" sz="1600" dirty="0" smtClean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99" y="5504656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336" y="968151"/>
            <a:ext cx="1143000" cy="10312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00" y="976063"/>
            <a:ext cx="1143000" cy="12128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608" y="968151"/>
            <a:ext cx="1143000" cy="92524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76464" y="96815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2872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7008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2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29 May 2017/DOY 149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6568" y="909373"/>
            <a:ext cx="1828800" cy="5238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1035" y="2728282"/>
            <a:ext cx="89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21507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035" y="1000090"/>
            <a:ext cx="89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21608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120822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Details of overlapping </a:t>
            </a:r>
            <a:r>
              <a:rPr lang="en-US" sz="1600" dirty="0" err="1" smtClean="0"/>
              <a:t>AirMOSS</a:t>
            </a:r>
            <a:r>
              <a:rPr lang="en-US" sz="1600" dirty="0" smtClean="0"/>
              <a:t> swaths in the Yukon Flats capture the Yukon River and neighboring wetlands</a:t>
            </a:r>
          </a:p>
          <a:p>
            <a:pPr algn="l"/>
            <a:endParaRPr lang="en-US" sz="1600" dirty="0">
              <a:ea typeface="Calibri" charset="0"/>
            </a:endParaRPr>
          </a:p>
          <a:p>
            <a:pPr algn="l"/>
            <a:r>
              <a:rPr lang="en-US" sz="1600" dirty="0" smtClean="0">
                <a:ea typeface="Calibri" charset="0"/>
              </a:rPr>
              <a:t>This area be the target of dense </a:t>
            </a:r>
            <a:r>
              <a:rPr lang="en-US" sz="1600" dirty="0" err="1" smtClean="0">
                <a:ea typeface="Calibri" charset="0"/>
              </a:rPr>
              <a:t>Ka</a:t>
            </a:r>
            <a:r>
              <a:rPr lang="en-US" sz="1600" dirty="0" smtClean="0">
                <a:ea typeface="Calibri" charset="0"/>
              </a:rPr>
              <a:t>-band radar sampling by </a:t>
            </a:r>
            <a:r>
              <a:rPr lang="en-US" sz="1600" dirty="0" err="1" smtClean="0">
                <a:ea typeface="Calibri" charset="0"/>
              </a:rPr>
              <a:t>AirSWOT</a:t>
            </a:r>
            <a:r>
              <a:rPr lang="en-US" sz="1600" dirty="0" smtClean="0">
                <a:ea typeface="Calibri" charset="0"/>
              </a:rPr>
              <a:t> in July &amp; August – see 2015 </a:t>
            </a:r>
            <a:r>
              <a:rPr lang="en-US" sz="1600" dirty="0" err="1" smtClean="0">
                <a:ea typeface="Calibri" charset="0"/>
              </a:rPr>
              <a:t>AirSWOT</a:t>
            </a:r>
            <a:r>
              <a:rPr lang="en-US" sz="1600" dirty="0" smtClean="0">
                <a:ea typeface="Calibri" charset="0"/>
              </a:rPr>
              <a:t> imagery above</a:t>
            </a:r>
            <a:endParaRPr lang="en-US" sz="1600" dirty="0">
              <a:ea typeface="Calibri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408" y="1040160"/>
            <a:ext cx="4114800" cy="299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04" y="896144"/>
            <a:ext cx="1828800" cy="52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8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29 May 2017/DOY 149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Seward Peninsula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Assets Deployed: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Fairbanks (PAFA) </a:t>
            </a:r>
            <a:r>
              <a:rPr lang="en-US" sz="1800" dirty="0">
                <a:latin typeface="Arial" charset="0"/>
                <a:ea typeface="Calibri" charset="0"/>
              </a:rPr>
              <a:t>– </a:t>
            </a:r>
            <a:r>
              <a:rPr lang="en-US" sz="1800" dirty="0" err="1">
                <a:latin typeface="Arial" charset="0"/>
                <a:ea typeface="Calibri" charset="0"/>
              </a:rPr>
              <a:t>AirMOSS</a:t>
            </a:r>
            <a:r>
              <a:rPr lang="en-US" sz="1800" dirty="0">
                <a:latin typeface="Arial" charset="0"/>
                <a:ea typeface="Calibri" charset="0"/>
              </a:rPr>
              <a:t> (P-band SAR</a:t>
            </a:r>
            <a:r>
              <a:rPr lang="en-US" sz="1800" dirty="0" smtClean="0">
                <a:latin typeface="Arial" charset="0"/>
                <a:ea typeface="Calibri" charset="0"/>
              </a:rPr>
              <a:t>)/JSC G-III (N992NA)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Pilots: Tom “T-Rex” Ryan, Scott “</a:t>
            </a:r>
            <a:r>
              <a:rPr lang="en-US" sz="1800" dirty="0" err="1" smtClean="0">
                <a:latin typeface="Arial" charset="0"/>
                <a:ea typeface="Calibri" charset="0"/>
              </a:rPr>
              <a:t>Bonz</a:t>
            </a:r>
            <a:r>
              <a:rPr lang="en-US" sz="1800" dirty="0" smtClean="0">
                <a:latin typeface="Arial" charset="0"/>
                <a:ea typeface="Calibri" charset="0"/>
              </a:rPr>
              <a:t>” Reagan, Tom “Duster” Parent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Science Coordinator: N Pinto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Science Lead: M </a:t>
            </a:r>
            <a:r>
              <a:rPr lang="en-US" sz="1800" dirty="0" err="1" smtClean="0">
                <a:latin typeface="Arial" charset="0"/>
                <a:ea typeface="Calibri" charset="0"/>
              </a:rPr>
              <a:t>Moghaddam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Project Manager: Y Lou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Mechanics: Johnny Scott, Jim Fennel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Operators: Phil Vaughn, Dave Elliot, Rocky </a:t>
            </a:r>
            <a:r>
              <a:rPr lang="en-US" sz="1800" dirty="0">
                <a:latin typeface="Arial" charset="0"/>
                <a:ea typeface="Calibri" charset="0"/>
              </a:rPr>
              <a:t>Smith, Roger Chao, Joanne Shimada </a:t>
            </a:r>
            <a:r>
              <a:rPr lang="en-US" sz="1800" dirty="0" smtClean="0">
                <a:latin typeface="Arial" charset="0"/>
                <a:ea typeface="Calibri" charset="0"/>
              </a:rPr>
              <a:t> </a:t>
            </a:r>
            <a:endParaRPr lang="en-US" sz="1800" dirty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800" b="1" dirty="0" smtClean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1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29 May 2017/DOY 149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Science Flight</a:t>
            </a:r>
          </a:p>
          <a:p>
            <a:r>
              <a:rPr lang="en-US" sz="1800" dirty="0" smtClean="0"/>
              <a:t>All planned lines acquired successfully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AIRCRAFT: </a:t>
            </a:r>
            <a:r>
              <a:rPr lang="en-US" sz="1800" dirty="0"/>
              <a:t>Aircraft took a lightning hit at 9000' today and the outboard static wick on the left horizontal stabilizer was missing when we landed. No other visible or electronic damage that we noticed. </a:t>
            </a:r>
          </a:p>
          <a:p>
            <a:endParaRPr lang="en-US" sz="1800" dirty="0" smtClean="0"/>
          </a:p>
          <a:p>
            <a:r>
              <a:rPr lang="en-US" sz="1800" dirty="0" smtClean="0"/>
              <a:t>PPA</a:t>
            </a:r>
            <a:r>
              <a:rPr lang="en-US" sz="1800" dirty="0"/>
              <a:t>: No issues with the PPA today, it continues to work well. We were able to get all lines complete with no repeats. </a:t>
            </a:r>
          </a:p>
          <a:p>
            <a:endParaRPr lang="en-US" sz="1800" dirty="0" smtClean="0"/>
          </a:p>
          <a:p>
            <a:r>
              <a:rPr lang="en-US" sz="1800" dirty="0" smtClean="0"/>
              <a:t>RADAR</a:t>
            </a:r>
            <a:r>
              <a:rPr lang="en-US" sz="1800" dirty="0"/>
              <a:t>:  No radar discrepancies. </a:t>
            </a:r>
          </a:p>
          <a:p>
            <a:endParaRPr lang="en-US" sz="1800" dirty="0"/>
          </a:p>
          <a:p>
            <a:pPr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2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29 </a:t>
            </a:r>
            <a:r>
              <a:rPr lang="en-US" dirty="0" smtClean="0">
                <a:solidFill>
                  <a:schemeClr val="accent2"/>
                </a:solidFill>
              </a:rPr>
              <a:t>May </a:t>
            </a:r>
            <a:r>
              <a:rPr lang="en-US" dirty="0">
                <a:solidFill>
                  <a:schemeClr val="accent2"/>
                </a:solidFill>
              </a:rPr>
              <a:t>2017/</a:t>
            </a:r>
            <a:r>
              <a:rPr lang="en-US">
                <a:solidFill>
                  <a:schemeClr val="accent2"/>
                </a:solidFill>
              </a:rPr>
              <a:t>DOY </a:t>
            </a:r>
            <a:r>
              <a:rPr lang="en-US" smtClean="0">
                <a:solidFill>
                  <a:schemeClr val="accent2"/>
                </a:solidFill>
              </a:rPr>
              <a:t>149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NOTE: Lightning strike experienced towards the end of the flight has placed an indefinite delay in the upcoming schedule. </a:t>
            </a:r>
          </a:p>
          <a:p>
            <a:pPr algn="l"/>
            <a:endParaRPr lang="en-US" sz="1800" b="1" dirty="0"/>
          </a:p>
          <a:p>
            <a:pPr algn="l"/>
            <a:r>
              <a:rPr lang="en-US" sz="1800" b="1" dirty="0" smtClean="0"/>
              <a:t>Tuesday 30 </a:t>
            </a:r>
            <a:r>
              <a:rPr lang="en-US" sz="1800" b="1" dirty="0"/>
              <a:t>May 2017 (DOY </a:t>
            </a:r>
            <a:r>
              <a:rPr lang="en-US" sz="1800" b="1" dirty="0" smtClean="0"/>
              <a:t>150)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Repairs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Wednesday 31 May 2017 (DOY 151):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Repairs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Thursday 1 June 2017 </a:t>
            </a:r>
            <a:r>
              <a:rPr lang="en-US" sz="1800" b="1" dirty="0"/>
              <a:t>(DOY </a:t>
            </a:r>
            <a:r>
              <a:rPr lang="en-US" sz="1800" b="1" dirty="0" smtClean="0"/>
              <a:t>152)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Repairs</a:t>
            </a:r>
            <a:endParaRPr lang="en-US" sz="1800" dirty="0"/>
          </a:p>
          <a:p>
            <a:pPr marL="285750" indent="-285750" algn="l">
              <a:buFont typeface="Arial"/>
              <a:buChar char="•"/>
            </a:pPr>
            <a:endParaRPr lang="en-US" sz="1800" dirty="0" smtClean="0"/>
          </a:p>
          <a:p>
            <a:pPr algn="l"/>
            <a:r>
              <a:rPr lang="en-US" sz="1800" b="1" dirty="0" smtClean="0"/>
              <a:t>Friday 2 June 2017 </a:t>
            </a:r>
            <a:r>
              <a:rPr lang="en-US" sz="1800" b="1" dirty="0"/>
              <a:t>(DOY </a:t>
            </a:r>
            <a:r>
              <a:rPr lang="en-US" sz="1800" b="1" dirty="0" smtClean="0"/>
              <a:t>153)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TBD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5-27 at 09.20.13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256" y="1736895"/>
            <a:ext cx="5486400" cy="383976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29 May 2017/DOY 149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 1116 v02: Fairbanks AK (PAFA) – PAFA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>
                <a:solidFill>
                  <a:srgbClr val="0000FF"/>
                </a:solidFill>
              </a:rPr>
              <a:t>https://</a:t>
            </a:r>
            <a:r>
              <a:rPr lang="en-US" sz="1800" dirty="0" err="1">
                <a:solidFill>
                  <a:srgbClr val="0000FF"/>
                </a:solidFill>
              </a:rPr>
              <a:t>uavsar.jpl.nasa.gov</a:t>
            </a:r>
            <a:r>
              <a:rPr lang="en-US" sz="1800" dirty="0">
                <a:solidFill>
                  <a:srgbClr val="0000FF"/>
                </a:solidFill>
              </a:rPr>
              <a:t>/</a:t>
            </a:r>
            <a:r>
              <a:rPr lang="en-US" sz="1800" dirty="0" err="1">
                <a:solidFill>
                  <a:srgbClr val="0000FF"/>
                </a:solidFill>
              </a:rPr>
              <a:t>cgi</a:t>
            </a:r>
            <a:r>
              <a:rPr lang="en-US" sz="1800" dirty="0">
                <a:solidFill>
                  <a:srgbClr val="0000FF"/>
                </a:solidFill>
              </a:rPr>
              <a:t>-bin/</a:t>
            </a:r>
            <a:r>
              <a:rPr lang="en-US" sz="1800" dirty="0" err="1">
                <a:solidFill>
                  <a:srgbClr val="0000FF"/>
                </a:solidFill>
              </a:rPr>
              <a:t>report.pl?planID</a:t>
            </a:r>
            <a:r>
              <a:rPr lang="en-US" sz="1800" dirty="0">
                <a:solidFill>
                  <a:srgbClr val="0000FF"/>
                </a:solidFill>
              </a:rPr>
              <a:t>=PLAN_1116_v02#flightPlan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 bwMode="auto">
          <a:xfrm>
            <a:off x="166936" y="1760240"/>
            <a:ext cx="42484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Line 1, </a:t>
            </a:r>
            <a:r>
              <a:rPr lang="en-US" sz="1600" dirty="0">
                <a:solidFill>
                  <a:srgbClr val="008000"/>
                </a:solidFill>
                <a:latin typeface="Arial" charset="0"/>
                <a:ea typeface="Calibri" charset="0"/>
              </a:rPr>
              <a:t>ID </a:t>
            </a: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25507: Acquired 5/27/17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Line 2, ID </a:t>
            </a:r>
            <a:r>
              <a:rPr lang="en-US" sz="1600" dirty="0" smtClean="0">
                <a:solidFill>
                  <a:srgbClr val="008000"/>
                </a:solidFill>
              </a:rPr>
              <a:t>25508</a:t>
            </a: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: </a:t>
            </a:r>
            <a:r>
              <a:rPr lang="en-US" sz="1600" dirty="0">
                <a:solidFill>
                  <a:srgbClr val="008000"/>
                </a:solidFill>
                <a:latin typeface="Arial" charset="0"/>
                <a:ea typeface="Calibri" charset="0"/>
              </a:rPr>
              <a:t>Acquired 5/27/</a:t>
            </a: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17</a:t>
            </a: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3, ID </a:t>
            </a:r>
            <a:r>
              <a:rPr lang="en-US" sz="1600" dirty="0" smtClean="0"/>
              <a:t>32510</a:t>
            </a:r>
            <a:r>
              <a:rPr lang="en-US" sz="1600" dirty="0" smtClean="0">
                <a:latin typeface="Arial" charset="0"/>
                <a:ea typeface="Calibri" charset="0"/>
              </a:rPr>
              <a:t>: Council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4, ID </a:t>
            </a:r>
            <a:r>
              <a:rPr lang="en-US" sz="1600" dirty="0" smtClean="0"/>
              <a:t>04803</a:t>
            </a:r>
            <a:r>
              <a:rPr lang="en-US" sz="1600" dirty="0" smtClean="0">
                <a:latin typeface="Arial" charset="0"/>
                <a:ea typeface="Calibri" charset="0"/>
              </a:rPr>
              <a:t>: Teller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5, ID </a:t>
            </a:r>
            <a:r>
              <a:rPr lang="en-US" sz="1600" dirty="0" smtClean="0"/>
              <a:t>08509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Kougarok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Line 6, ID </a:t>
            </a:r>
            <a:r>
              <a:rPr lang="en-US" sz="1600" dirty="0" smtClean="0">
                <a:solidFill>
                  <a:srgbClr val="008000"/>
                </a:solidFill>
              </a:rPr>
              <a:t>03106</a:t>
            </a: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: Acquired 5/27/17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7, ID 28507: Noatak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Line 8, ID 03107: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ea typeface="Calibri" charset="0"/>
              </a:rPr>
              <a:t>Ivotuk</a:t>
            </a:r>
            <a:endParaRPr lang="en-US" sz="1600" dirty="0" smtClean="0">
              <a:solidFill>
                <a:srgbClr val="000000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Line 9, ID 05403: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ea typeface="Calibri" charset="0"/>
              </a:rPr>
              <a:t>Toolik</a:t>
            </a:r>
            <a:endParaRPr lang="en-US" sz="1600" dirty="0" smtClean="0">
              <a:solidFill>
                <a:srgbClr val="000000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Line 10, ID 20007: </a:t>
            </a:r>
            <a:r>
              <a:rPr lang="en-US" sz="1600" dirty="0">
                <a:solidFill>
                  <a:srgbClr val="008000"/>
                </a:solidFill>
                <a:latin typeface="Arial" charset="0"/>
                <a:ea typeface="Calibri" charset="0"/>
              </a:rPr>
              <a:t>Acquired 5/27/</a:t>
            </a: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17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11, </a:t>
            </a: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ID 21507: Yukon Flats 1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12, </a:t>
            </a: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ID 04706: Yukon Flats 3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13, </a:t>
            </a: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ID 21608: Yukon Flats 2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Arial" charset="0"/>
                <a:ea typeface="Calibri" charset="0"/>
              </a:rPr>
              <a:t>P-band keep-out zone shown in RED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Arial" charset="0"/>
                <a:ea typeface="Calibri" charset="0"/>
              </a:rPr>
              <a:t>(centered on Clear, AK: 64.29 N, 149.19 W)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600" dirty="0">
              <a:latin typeface="Arial" charset="0"/>
              <a:ea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0888" y="2851393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28507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82935" y="3344416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</a:rPr>
              <a:t>03106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3005" y="4363561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04803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55368" y="5576664"/>
            <a:ext cx="4266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5/29/17 flight plan &amp; acquisition segments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19664" y="3344416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20007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5568" y="4352528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25507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5529" y="2336304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03107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87192" y="2048272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05403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87416" y="4003521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08509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882936" y="4579585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25508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7061" y="4723601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32510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907272" y="3344416"/>
            <a:ext cx="61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21507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04706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21608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29 May 2017/DOY 149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</a:p>
        </p:txBody>
      </p:sp>
      <p:pic>
        <p:nvPicPr>
          <p:cNvPr id="2" name="Picture 1" descr="image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5" t="10902" r="11691" b="28603"/>
          <a:stretch/>
        </p:blipFill>
        <p:spPr>
          <a:xfrm>
            <a:off x="2232" y="896144"/>
            <a:ext cx="8229600" cy="506328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89415" y="917630"/>
            <a:ext cx="7305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Pilot’s 5/29/17 flight plan &amp; acquisition segments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6501515" y="3306471"/>
            <a:ext cx="392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Tom “T-Rex” Ryan, PIC N992NA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5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5-29 at 16.36.39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920" y="1040160"/>
            <a:ext cx="8686800" cy="4792138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29 May 2017/DOY 149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1823120" y="1112168"/>
            <a:ext cx="2592288" cy="432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Actual Flight Lines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7176" y="2192288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28507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8984" y="4651593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04803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14783" y="1904256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03107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31007" y="1760240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05403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95128" y="4208512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08509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42575" y="4784576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32510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31632" y="3128392"/>
            <a:ext cx="61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21507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21608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335125" y="1742317"/>
            <a:ext cx="1461952" cy="3233622"/>
          </a:xfrm>
          <a:custGeom>
            <a:avLst/>
            <a:gdLst>
              <a:gd name="connsiteX0" fmla="*/ 0 w 1461952"/>
              <a:gd name="connsiteY0" fmla="*/ 0 h 3233622"/>
              <a:gd name="connsiteX1" fmla="*/ 812195 w 1461952"/>
              <a:gd name="connsiteY1" fmla="*/ 1387947 h 3233622"/>
              <a:gd name="connsiteX2" fmla="*/ 472550 w 1461952"/>
              <a:gd name="connsiteY2" fmla="*/ 2214810 h 3233622"/>
              <a:gd name="connsiteX3" fmla="*/ 915566 w 1461952"/>
              <a:gd name="connsiteY3" fmla="*/ 2332933 h 3233622"/>
              <a:gd name="connsiteX4" fmla="*/ 1461952 w 1461952"/>
              <a:gd name="connsiteY4" fmla="*/ 1343651 h 3233622"/>
              <a:gd name="connsiteX5" fmla="*/ 1092772 w 1461952"/>
              <a:gd name="connsiteY5" fmla="*/ 1181232 h 3233622"/>
              <a:gd name="connsiteX6" fmla="*/ 413481 w 1461952"/>
              <a:gd name="connsiteY6" fmla="*/ 2436291 h 3233622"/>
              <a:gd name="connsiteX7" fmla="*/ 73836 w 1461952"/>
              <a:gd name="connsiteY7" fmla="*/ 3233622 h 3233622"/>
              <a:gd name="connsiteX8" fmla="*/ 73836 w 1461952"/>
              <a:gd name="connsiteY8" fmla="*/ 3233622 h 323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1952" h="3233622">
                <a:moveTo>
                  <a:pt x="0" y="0"/>
                </a:moveTo>
                <a:lnTo>
                  <a:pt x="812195" y="1387947"/>
                </a:lnTo>
                <a:lnTo>
                  <a:pt x="472550" y="2214810"/>
                </a:lnTo>
                <a:lnTo>
                  <a:pt x="915566" y="2332933"/>
                </a:lnTo>
                <a:lnTo>
                  <a:pt x="1461952" y="1343651"/>
                </a:lnTo>
                <a:lnTo>
                  <a:pt x="1092772" y="1181232"/>
                </a:lnTo>
                <a:lnTo>
                  <a:pt x="413481" y="2436291"/>
                </a:lnTo>
                <a:lnTo>
                  <a:pt x="73836" y="3233622"/>
                </a:lnTo>
                <a:lnTo>
                  <a:pt x="73836" y="3233622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1752" y="3488432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04706</a:t>
            </a:r>
          </a:p>
        </p:txBody>
      </p:sp>
    </p:spTree>
    <p:extLst>
      <p:ext uri="{BB962C8B-B14F-4D97-AF65-F5344CB8AC3E}">
        <p14:creationId xmlns:p14="http://schemas.microsoft.com/office/powerpoint/2010/main" val="213515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072" y="1029816"/>
            <a:ext cx="4114800" cy="41148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29 May 2017/DOY 149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44" y="1040160"/>
            <a:ext cx="41148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000" y="514461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HRPT NIR (left) and IR (right) show partly cloudy over the Seward Peninsula and mostly cloudy elsewhere across Alaska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9400" y="4712568"/>
            <a:ext cx="2265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HRPT NIR  1948Z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6211" y="4712568"/>
            <a:ext cx="2080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HRPT IR  1948Z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 rot="1200000">
            <a:off x="129348" y="1852895"/>
            <a:ext cx="2596162" cy="108012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 rot="1200000">
            <a:off x="4449828" y="1811600"/>
            <a:ext cx="2596162" cy="108012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7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532057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In-flight action</a:t>
            </a:r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29 May 2017/DOY 149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88" y="1160398"/>
            <a:ext cx="154305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" y="3320638"/>
            <a:ext cx="27432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1112168"/>
            <a:ext cx="27432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494" y="1160398"/>
            <a:ext cx="1543050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352" y="3320638"/>
            <a:ext cx="27432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560" y="3320638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2080591982</TotalTime>
  <Words>933</Words>
  <Application>Microsoft Macintosh PowerPoint</Application>
  <PresentationFormat>Custom</PresentationFormat>
  <Paragraphs>166</Paragraphs>
  <Slides>15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Photo Editor Photo</vt:lpstr>
      <vt:lpstr>PowerPoint Presentation</vt:lpstr>
      <vt:lpstr>29 May 2017/DOY 149  Seward Peninsula</vt:lpstr>
      <vt:lpstr>29 May 2017/DOY 149  Seward Peninsula</vt:lpstr>
      <vt:lpstr>29 May 2017/DOY 149  72-Hour Look Ahead</vt:lpstr>
      <vt:lpstr>29 May 2017/DOY 149  Seward Peninsula</vt:lpstr>
      <vt:lpstr>29 May 2017/DOY 149  Seward Peninsula</vt:lpstr>
      <vt:lpstr>29 May 2017/DOY 149  Seward Peninsula</vt:lpstr>
      <vt:lpstr>29 May 2017/DOY 149  Seward Peninsula</vt:lpstr>
      <vt:lpstr>29 May 2017/DOY 149  Seward Peninsula</vt:lpstr>
      <vt:lpstr>29 May 2017/DOY 149  Seward Peninsula</vt:lpstr>
      <vt:lpstr>29 May 2017/DOY 149  Seward Peninsula</vt:lpstr>
      <vt:lpstr>29 May 2017/DOY 149  Seward Peninsula</vt:lpstr>
      <vt:lpstr>29 May 2017/DOY 149  Seward Peninsula</vt:lpstr>
      <vt:lpstr>29 May 2017/DOY 149  Seward Peninsula</vt:lpstr>
      <vt:lpstr>29 May 2017/DOY 149  Seward Peninsula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charles Miller</cp:lastModifiedBy>
  <cp:revision>3537</cp:revision>
  <cp:lastPrinted>2012-09-27T19:06:18Z</cp:lastPrinted>
  <dcterms:created xsi:type="dcterms:W3CDTF">2011-01-14T21:06:41Z</dcterms:created>
  <dcterms:modified xsi:type="dcterms:W3CDTF">2017-06-01T02:21:29Z</dcterms:modified>
</cp:coreProperties>
</file>